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2" r:id="rId5"/>
    <p:sldId id="309" r:id="rId6"/>
    <p:sldId id="5298" r:id="rId7"/>
    <p:sldId id="301" r:id="rId8"/>
    <p:sldId id="303" r:id="rId9"/>
    <p:sldId id="5299" r:id="rId10"/>
    <p:sldId id="306" r:id="rId11"/>
    <p:sldId id="307" r:id="rId12"/>
    <p:sldId id="5300" r:id="rId13"/>
    <p:sldId id="304" r:id="rId14"/>
    <p:sldId id="5301" r:id="rId15"/>
    <p:sldId id="305" r:id="rId16"/>
    <p:sldId id="308" r:id="rId17"/>
    <p:sldId id="268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9ABC42-DE34-4054-9552-8242D49C177B}">
          <p14:sldIdLst>
            <p14:sldId id="302"/>
            <p14:sldId id="309"/>
            <p14:sldId id="5298"/>
            <p14:sldId id="301"/>
            <p14:sldId id="303"/>
            <p14:sldId id="5299"/>
            <p14:sldId id="306"/>
            <p14:sldId id="307"/>
            <p14:sldId id="5300"/>
            <p14:sldId id="304"/>
            <p14:sldId id="5301"/>
            <p14:sldId id="305"/>
            <p14:sldId id="308"/>
            <p14:sldId id="26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72B7E-F4E5-4356-847C-AD1A886D8D05}" v="620" dt="2025-05-05T23:52:34.629"/>
    <p1510:client id="{2613AB6F-B2CF-CFEF-539E-5E28E3B05EEC}" v="33" dt="2025-05-06T13:50:44.378"/>
    <p1510:client id="{86AEB422-284F-8721-36FA-82DE9E71CBCE}" v="1675" dt="2025-05-05T23:52:04.512"/>
    <p1510:client id="{BAEFFDFB-24A7-7F95-2E0B-0EE12B35CDE6}" v="14" dt="2025-05-06T23:47:25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5/6/2025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kaggle.com/datasets/ravindrasinghrana/job-description-datas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around a table looking at a computer&#10;&#10;AI-generated content may be incorrect.">
            <a:extLst>
              <a:ext uri="{FF2B5EF4-FFF2-40B4-BE49-F238E27FC236}">
                <a16:creationId xmlns:a16="http://schemas.microsoft.com/office/drawing/2014/main" id="{76A024E2-DB2B-05AD-FA16-16D5FDCB8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1213013" y="0"/>
            <a:ext cx="10287000" cy="6858000"/>
          </a:xfrm>
          <a:prstGeom prst="rect">
            <a:avLst/>
          </a:prstGeom>
        </p:spPr>
      </p:pic>
      <p:sp>
        <p:nvSpPr>
          <p:cNvPr id="7" name="object 3" descr="Blue rectangle">
            <a:extLst>
              <a:ext uri="{FF2B5EF4-FFF2-40B4-BE49-F238E27FC236}">
                <a16:creationId xmlns:a16="http://schemas.microsoft.com/office/drawing/2014/main" id="{12C10481-1F15-A829-252F-C54724BD707A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CD6C5-01DA-4E61-48A2-AEC4745A0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614" y="1761441"/>
            <a:ext cx="11208773" cy="2035102"/>
          </a:xfrm>
          <a:effectLst>
            <a:outerShdw blurRad="292100" dist="38100" dir="2700000">
              <a:srgbClr val="000000">
                <a:alpha val="40000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6700"/>
              <a:t>Job Market Analysis</a:t>
            </a:r>
            <a:br>
              <a:rPr lang="en-US" sz="4400"/>
            </a:br>
            <a:r>
              <a:rPr lang="en-US" sz="4400"/>
              <a:t>-Group 1-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0CB35-E270-6691-E5CF-E4BF7777AC71}"/>
              </a:ext>
            </a:extLst>
          </p:cNvPr>
          <p:cNvSpPr txBox="1"/>
          <p:nvPr/>
        </p:nvSpPr>
        <p:spPr>
          <a:xfrm>
            <a:off x="5409" y="5593410"/>
            <a:ext cx="21296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Medhi A</a:t>
            </a:r>
          </a:p>
          <a:p>
            <a:r>
              <a:rPr lang="en-US">
                <a:solidFill>
                  <a:srgbClr val="FFFFFF"/>
                </a:solidFill>
              </a:rPr>
              <a:t>Elliot F</a:t>
            </a:r>
          </a:p>
          <a:p>
            <a:r>
              <a:rPr lang="en-US">
                <a:solidFill>
                  <a:srgbClr val="FFFFFF"/>
                </a:solidFill>
              </a:rPr>
              <a:t>Mike B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Mike G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8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D122A-EFEE-0DBF-1D6A-38E79B38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9992-EA4E-3870-3095-D0B804AE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is the sentiment of job descriptions?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3E45A-F11F-7B24-8BBE-8D89FED4D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173"/>
            <a:ext cx="10515600" cy="332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Exploration using VADER (Valence Aware Dictionary and sEntiment Reasoner).</a:t>
            </a:r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1E93A-F895-2A28-E8B9-6E4C8A3F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BB9D55-7EA4-4A9A-A280-A1E33685FB11}"/>
              </a:ext>
            </a:extLst>
          </p:cNvPr>
          <p:cNvSpPr txBox="1">
            <a:spLocks/>
          </p:cNvSpPr>
          <p:nvPr/>
        </p:nvSpPr>
        <p:spPr>
          <a:xfrm>
            <a:off x="5943811" y="2259781"/>
            <a:ext cx="5882149" cy="28826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VADER Analysis Results:</a:t>
            </a:r>
          </a:p>
          <a:p>
            <a:pPr marL="342900" indent="-342900">
              <a:buAutoNum type="arabicPeriod"/>
            </a:pPr>
            <a:r>
              <a:rPr lang="en-US" b="1">
                <a:solidFill>
                  <a:schemeClr val="bg1"/>
                </a:solidFill>
              </a:rPr>
              <a:t>As you can guess, most job descriptions are positive. This is likely to paint a bright work environment to attract job seekers.</a:t>
            </a:r>
          </a:p>
          <a:p>
            <a:pPr marL="342900" indent="-342900">
              <a:buAutoNum type="arabicPeriod"/>
            </a:pPr>
            <a:r>
              <a:rPr lang="en-US" b="1">
                <a:solidFill>
                  <a:schemeClr val="bg1"/>
                </a:solidFill>
              </a:rPr>
              <a:t>The next cluster is around the neutral area. This is likely positions that are mainly technical or legal that use factual language.</a:t>
            </a:r>
          </a:p>
          <a:p>
            <a:pPr marL="342900" indent="-342900">
              <a:buAutoNum type="arabicPeriod"/>
            </a:pPr>
            <a:r>
              <a:rPr lang="en-US" b="1">
                <a:solidFill>
                  <a:schemeClr val="bg1"/>
                </a:solidFill>
              </a:rPr>
              <a:t>Lastly there are a few negative descriptions this could be due to a few factors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chemeClr val="bg1"/>
                </a:solidFill>
              </a:rPr>
              <a:t>Heavy emphasis on problem solving and challenges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chemeClr val="bg1"/>
                </a:solidFill>
              </a:rPr>
              <a:t>Warning language (performance achievement)</a:t>
            </a:r>
          </a:p>
          <a:p>
            <a:pPr marL="0" indent="0">
              <a:buNone/>
            </a:pPr>
            <a:endParaRPr lang="en-US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6B5CDD-2217-3C8E-1E80-92207E8667CD}"/>
              </a:ext>
            </a:extLst>
          </p:cNvPr>
          <p:cNvGrpSpPr/>
          <p:nvPr/>
        </p:nvGrpSpPr>
        <p:grpSpPr>
          <a:xfrm>
            <a:off x="790729" y="1978282"/>
            <a:ext cx="4520688" cy="3399196"/>
            <a:chOff x="790729" y="1978282"/>
            <a:chExt cx="4520688" cy="33991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B3FA49-249A-CE70-A312-BA0D3A631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29" y="1978282"/>
              <a:ext cx="4520688" cy="339919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4AC439-BD4F-FE6E-43AD-F32F68A0BF20}"/>
                </a:ext>
              </a:extLst>
            </p:cNvPr>
            <p:cNvCxnSpPr/>
            <p:nvPr/>
          </p:nvCxnSpPr>
          <p:spPr>
            <a:xfrm flipV="1">
              <a:off x="3186138" y="2640398"/>
              <a:ext cx="1246240" cy="73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A6E566-B136-BA5B-FDC1-397E9AC62FD8}"/>
                </a:ext>
              </a:extLst>
            </p:cNvPr>
            <p:cNvSpPr txBox="1"/>
            <p:nvPr/>
          </p:nvSpPr>
          <p:spPr>
            <a:xfrm>
              <a:off x="3259247" y="2391569"/>
              <a:ext cx="1272782" cy="184666"/>
            </a:xfrm>
            <a:prstGeom prst="rect">
              <a:avLst/>
            </a:prstGeom>
            <a:noFill/>
            <a:effectLst>
              <a:reflection stA="40000" endPos="54000" dist="50800" dir="5400000" sy="-100000" algn="bl" rotWithShape="0"/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1200"/>
                <a:t>Mostly positive</a:t>
              </a:r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09A5439-12CE-6081-E708-5BA59B1E1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2620" y="2118060"/>
              <a:ext cx="25808" cy="28402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7AFD9-2971-5AAF-5D05-4FFFB7E4F60A}"/>
                </a:ext>
              </a:extLst>
            </p:cNvPr>
            <p:cNvSpPr txBox="1"/>
            <p:nvPr/>
          </p:nvSpPr>
          <p:spPr>
            <a:xfrm>
              <a:off x="1600053" y="3245746"/>
              <a:ext cx="1586186" cy="184666"/>
            </a:xfrm>
            <a:prstGeom prst="rect">
              <a:avLst/>
            </a:prstGeom>
            <a:noFill/>
            <a:effectLst>
              <a:reflection stA="40000" endPos="54000" dist="50800" dir="5400000" sy="-100000" algn="bl" rotWithShape="0"/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2. Peak around Neutral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B74B47-F919-24AE-3053-98BE42C6C986}"/>
                </a:ext>
              </a:extLst>
            </p:cNvPr>
            <p:cNvSpPr txBox="1"/>
            <p:nvPr/>
          </p:nvSpPr>
          <p:spPr>
            <a:xfrm>
              <a:off x="1624633" y="4597681"/>
              <a:ext cx="1426412" cy="184666"/>
            </a:xfrm>
            <a:prstGeom prst="rect">
              <a:avLst/>
            </a:prstGeom>
            <a:noFill/>
            <a:effectLst>
              <a:reflection stA="40000" endPos="54000" dist="50800" dir="5400000" sy="-100000" algn="bl" rotWithShape="0"/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3. Some Negative</a:t>
              </a:r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CFD89-1DDE-2CDB-0D76-ACC70BA9CEF2}"/>
              </a:ext>
            </a:extLst>
          </p:cNvPr>
          <p:cNvSpPr/>
          <p:nvPr/>
        </p:nvSpPr>
        <p:spPr>
          <a:xfrm>
            <a:off x="1600053" y="6078178"/>
            <a:ext cx="8421771" cy="410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VADER Analysis shows most job descriptions are written in a positive light.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4340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561A0-9FC8-BE57-6133-5083A3918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E20E63-5650-510C-1BE8-B4A30AE6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95030-7E18-0E28-8B81-1171643B8FB5}"/>
              </a:ext>
            </a:extLst>
          </p:cNvPr>
          <p:cNvSpPr/>
          <p:nvPr/>
        </p:nvSpPr>
        <p:spPr>
          <a:xfrm>
            <a:off x="2112264" y="841247"/>
            <a:ext cx="9043416" cy="1246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>
                <a:solidFill>
                  <a:schemeClr val="tx1"/>
                </a:solidFill>
              </a:rPr>
              <a:t>Are there emerging jobs/skills that are becoming increasingly important?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CE1BF4-BA4B-A0B9-F8E8-FD818F7BF5CA}"/>
              </a:ext>
            </a:extLst>
          </p:cNvPr>
          <p:cNvSpPr/>
          <p:nvPr/>
        </p:nvSpPr>
        <p:spPr>
          <a:xfrm>
            <a:off x="1091184" y="841248"/>
            <a:ext cx="957072" cy="1246495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F8AE1-9B05-123F-8C9E-8F08863E6E70}"/>
              </a:ext>
            </a:extLst>
          </p:cNvPr>
          <p:cNvSpPr/>
          <p:nvPr/>
        </p:nvSpPr>
        <p:spPr>
          <a:xfrm>
            <a:off x="2112264" y="2182505"/>
            <a:ext cx="9043416" cy="1246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What are the trends of salary insights?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8AF83F-1045-CF58-B4F2-A101C183F3F4}"/>
              </a:ext>
            </a:extLst>
          </p:cNvPr>
          <p:cNvSpPr/>
          <p:nvPr/>
        </p:nvSpPr>
        <p:spPr>
          <a:xfrm>
            <a:off x="1091184" y="2182506"/>
            <a:ext cx="957072" cy="1246495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9F32C-6DC4-6233-FA3B-43B58DA32DD0}"/>
              </a:ext>
            </a:extLst>
          </p:cNvPr>
          <p:cNvSpPr/>
          <p:nvPr/>
        </p:nvSpPr>
        <p:spPr>
          <a:xfrm>
            <a:off x="2112264" y="3523763"/>
            <a:ext cx="9043416" cy="124649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What is the sentiment of job descriptions?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21F48-A93C-6BF6-A2D7-3602372F9E87}"/>
              </a:ext>
            </a:extLst>
          </p:cNvPr>
          <p:cNvSpPr/>
          <p:nvPr/>
        </p:nvSpPr>
        <p:spPr>
          <a:xfrm>
            <a:off x="1091184" y="3523764"/>
            <a:ext cx="957072" cy="1246495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F8053-831A-7DB5-8CF7-FEA21811D312}"/>
              </a:ext>
            </a:extLst>
          </p:cNvPr>
          <p:cNvSpPr/>
          <p:nvPr/>
        </p:nvSpPr>
        <p:spPr>
          <a:xfrm>
            <a:off x="2112264" y="4865021"/>
            <a:ext cx="9043416" cy="124649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How can we summarize these job postings quickly?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27A87B-1D6C-500D-2D05-04CEBAC96ECB}"/>
              </a:ext>
            </a:extLst>
          </p:cNvPr>
          <p:cNvSpPr/>
          <p:nvPr/>
        </p:nvSpPr>
        <p:spPr>
          <a:xfrm>
            <a:off x="1091184" y="4865022"/>
            <a:ext cx="957072" cy="1246495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3CC6D-7530-CF86-6670-39AC05E120D7}"/>
              </a:ext>
            </a:extLst>
          </p:cNvPr>
          <p:cNvSpPr/>
          <p:nvPr/>
        </p:nvSpPr>
        <p:spPr>
          <a:xfrm>
            <a:off x="1091184" y="841246"/>
            <a:ext cx="10064496" cy="3929012"/>
          </a:xfrm>
          <a:prstGeom prst="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2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90000"/>
            <a:lumOff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F409-C144-74FA-9C12-138104823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2AE5-21F5-8C96-E841-72E1A8745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231" y="-206374"/>
            <a:ext cx="7741444" cy="138509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AI-Driven Job Description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EF625-6571-AD98-B574-73A5B93D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65" y="990279"/>
            <a:ext cx="11765756" cy="45358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This project harnesses state-of-the-art NLP techniques to extract structured insights from unstructured job descriptions</a:t>
            </a:r>
            <a:br>
              <a:rPr lang="en-US" sz="1800">
                <a:latin typeface="Arial"/>
                <a:ea typeface="+mn-lt"/>
                <a:cs typeface="+mn-lt"/>
              </a:rPr>
            </a:br>
            <a:br>
              <a:rPr lang="en-US" sz="1800">
                <a:latin typeface="Arial"/>
                <a:ea typeface="+mn-lt"/>
                <a:cs typeface="+mn-lt"/>
              </a:rPr>
            </a:br>
            <a:r>
              <a:rPr lang="en-US" sz="1800" b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What this solves</a:t>
            </a:r>
            <a:endParaRPr lang="en-US" sz="18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1800">
                <a:solidFill>
                  <a:schemeClr val="bg1"/>
                </a:solidFill>
                <a:latin typeface="Arial"/>
                <a:ea typeface="+mn-lt"/>
                <a:cs typeface="+mn-lt"/>
              </a:rPr>
              <a:t>Addresses the challenge of analyzing large volumes of job postings to detect skill and role demand trends</a:t>
            </a:r>
          </a:p>
          <a:p>
            <a:r>
              <a:rPr lang="en-US" sz="1800">
                <a:solidFill>
                  <a:schemeClr val="bg1"/>
                </a:solidFill>
                <a:latin typeface="Arial"/>
                <a:ea typeface="+mn-lt"/>
                <a:cs typeface="+mn-lt"/>
              </a:rPr>
              <a:t>Enables organizations and job seekers to identify high-demand technologies and roles in real time</a:t>
            </a:r>
          </a:p>
          <a:p>
            <a:pPr marL="0" indent="0">
              <a:buNone/>
            </a:pPr>
            <a:endParaRPr lang="en-US" sz="18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What it does</a:t>
            </a:r>
            <a:endParaRPr lang="en-US" sz="18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1800">
                <a:solidFill>
                  <a:schemeClr val="bg1"/>
                </a:solidFill>
                <a:latin typeface="Arial"/>
                <a:ea typeface="+mn-lt"/>
                <a:cs typeface="+mn-lt"/>
              </a:rPr>
              <a:t>Uses Natural Language Processing (NLP) to turn messy, unstructured job text into structured, actionable data</a:t>
            </a:r>
            <a:endParaRPr lang="en-US" sz="180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1800">
                <a:solidFill>
                  <a:schemeClr val="bg1"/>
                </a:solidFill>
                <a:latin typeface="Arial"/>
                <a:ea typeface="+mn-lt"/>
                <a:cs typeface="+mn-lt"/>
              </a:rPr>
              <a:t>Leverages state-of-the-art AI models to auto-classify job roles and extract critical insights</a:t>
            </a:r>
          </a:p>
          <a:p>
            <a:pPr marL="0" indent="0">
              <a:buNone/>
            </a:pPr>
            <a:endParaRPr lang="en-US" sz="18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Why it matters</a:t>
            </a:r>
            <a:endParaRPr lang="en-US" sz="18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1800">
                <a:solidFill>
                  <a:schemeClr val="bg1"/>
                </a:solidFill>
                <a:latin typeface="Arial"/>
                <a:ea typeface="+mn-lt"/>
                <a:cs typeface="+mn-lt"/>
              </a:rPr>
              <a:t>Offers instant visibility into evolving workforce needs</a:t>
            </a:r>
          </a:p>
          <a:p>
            <a:r>
              <a:rPr lang="en-US" sz="1800">
                <a:solidFill>
                  <a:schemeClr val="bg1"/>
                </a:solidFill>
                <a:latin typeface="Arial"/>
                <a:ea typeface="+mn-lt"/>
                <a:cs typeface="+mn-lt"/>
              </a:rPr>
              <a:t>Helps align hiring strategies, workforce development, and upskilling efforts with market demand</a:t>
            </a:r>
            <a:endParaRPr lang="en-US" sz="180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DE014-E8A9-FF2F-61A9-43BC794B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303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90000"/>
            <a:lumOff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E213AE-5AC8-DE21-D202-E4386DAAE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7BB7-770C-0978-0FDC-53979F86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231" y="-206374"/>
            <a:ext cx="7741444" cy="1385093"/>
          </a:xfrm>
        </p:spPr>
        <p:txBody>
          <a:bodyPr/>
          <a:lstStyle/>
          <a:p>
            <a:r>
              <a:rPr lang="en-US" b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Visual Insights from the NLP Pipeline</a:t>
            </a:r>
            <a:endParaRPr lang="en-US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D489-733F-2EE2-6940-5ADF55BCB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051718"/>
            <a:ext cx="6503194" cy="493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How the pipeline works</a:t>
            </a:r>
            <a:endParaRPr lang="en-US" sz="2400">
              <a:solidFill>
                <a:schemeClr val="bg1"/>
              </a:solidFill>
            </a:endParaRPr>
          </a:p>
          <a:p>
            <a:pPr>
              <a:buFont typeface="Arial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Zero-Shot Classification: Assigns job descriptions to relevant fields (e.g., ML, Cyber, Cloud).</a:t>
            </a:r>
            <a:endParaRPr lang="en-US" sz="2000">
              <a:solidFill>
                <a:schemeClr val="bg1"/>
              </a:solidFill>
            </a:endParaRPr>
          </a:p>
          <a:p>
            <a:pPr>
              <a:buFont typeface="Arial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Summarization: Reduces lengthy descriptions to digestible overviews.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Named Entity Recognition (NER): Extracts tools, technologies, and skills.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Outcome</a:t>
            </a:r>
            <a:endParaRPr lang="en-US" sz="2400">
              <a:solidFill>
                <a:schemeClr val="bg1"/>
              </a:solidFill>
            </a:endParaRPr>
          </a:p>
          <a:p>
            <a:pPr>
              <a:buFont typeface="Arial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Clear visualizations showing top job categories and in-demand skills.</a:t>
            </a:r>
          </a:p>
          <a:p>
            <a:pPr>
              <a:buFont typeface="Arial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Transforms raw text into real-time intelligence for decision-making.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D0CC0-8FAB-0B72-EC99-6EBC50CF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13</a:t>
            </a:fld>
            <a:endParaRPr lang="en-US" noProof="0"/>
          </a:p>
        </p:txBody>
      </p:sp>
      <p:pic>
        <p:nvPicPr>
          <p:cNvPr id="6" name="Picture 5" descr="A graph of a number of blue and green bars&#10;&#10;AI-generated content may be incorrect.">
            <a:extLst>
              <a:ext uri="{FF2B5EF4-FFF2-40B4-BE49-F238E27FC236}">
                <a16:creationId xmlns:a16="http://schemas.microsoft.com/office/drawing/2014/main" id="{C8B5BAEF-D8A5-2C37-36E2-B0A60A52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1" y="821531"/>
            <a:ext cx="5026818" cy="2881314"/>
          </a:xfrm>
          <a:prstGeom prst="rect">
            <a:avLst/>
          </a:prstGeom>
        </p:spPr>
      </p:pic>
      <p:pic>
        <p:nvPicPr>
          <p:cNvPr id="8" name="Picture 7" descr="A close up of text&#10;&#10;AI-generated content may be incorrect.">
            <a:extLst>
              <a:ext uri="{FF2B5EF4-FFF2-40B4-BE49-F238E27FC236}">
                <a16:creationId xmlns:a16="http://schemas.microsoft.com/office/drawing/2014/main" id="{3D0D4449-4A45-93E0-5B3D-DD94EA0CD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90" y="3774281"/>
            <a:ext cx="5036343" cy="28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0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362299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316513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2458" y="2561"/>
            <a:ext cx="12187083" cy="5758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Job Market Analysis Summary</a:t>
            </a:r>
          </a:p>
        </p:txBody>
      </p:sp>
      <p:pic>
        <p:nvPicPr>
          <p:cNvPr id="5" name="Picture 4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419CA7CC-EC2B-7C8D-5F08-8C0C17E8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8" y="1854483"/>
            <a:ext cx="2717218" cy="1357009"/>
          </a:xfrm>
          <a:prstGeom prst="rect">
            <a:avLst/>
          </a:prstGeom>
        </p:spPr>
      </p:pic>
      <p:pic>
        <p:nvPicPr>
          <p:cNvPr id="7" name="Picture 6" descr="A graph of blue and red lines&#10;&#10;AI-generated content may be incorrect.">
            <a:extLst>
              <a:ext uri="{FF2B5EF4-FFF2-40B4-BE49-F238E27FC236}">
                <a16:creationId xmlns:a16="http://schemas.microsoft.com/office/drawing/2014/main" id="{07F032D7-1218-7D62-3E26-A4DC4AF5C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867" y="1644011"/>
            <a:ext cx="2676022" cy="177721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E2519D6-8C76-96E2-D083-C21CDD7A5822}"/>
              </a:ext>
            </a:extLst>
          </p:cNvPr>
          <p:cNvGrpSpPr/>
          <p:nvPr/>
        </p:nvGrpSpPr>
        <p:grpSpPr>
          <a:xfrm>
            <a:off x="6380977" y="1641114"/>
            <a:ext cx="2457219" cy="1848223"/>
            <a:chOff x="790729" y="1978282"/>
            <a:chExt cx="4520688" cy="33991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BA62A3-6FD8-B520-B5D3-C57603E2E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0729" y="1978282"/>
              <a:ext cx="4520688" cy="339919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CDC293-A957-EB78-14BB-DB944775DA44}"/>
                </a:ext>
              </a:extLst>
            </p:cNvPr>
            <p:cNvCxnSpPr/>
            <p:nvPr/>
          </p:nvCxnSpPr>
          <p:spPr>
            <a:xfrm flipV="1">
              <a:off x="3186138" y="2640398"/>
              <a:ext cx="1246240" cy="73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E473F7-627A-C3AE-CFD6-CA764E3C1F97}"/>
                </a:ext>
              </a:extLst>
            </p:cNvPr>
            <p:cNvSpPr txBox="1"/>
            <p:nvPr/>
          </p:nvSpPr>
          <p:spPr>
            <a:xfrm>
              <a:off x="3259247" y="2391569"/>
              <a:ext cx="1272782" cy="184666"/>
            </a:xfrm>
            <a:prstGeom prst="rect">
              <a:avLst/>
            </a:prstGeom>
            <a:noFill/>
            <a:effectLst>
              <a:reflection stA="40000" endPos="54000" dist="50800" dir="5400000" sy="-100000" algn="bl" rotWithShape="0"/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marL="228600" indent="-228600">
                <a:buAutoNum type="arabicPeriod"/>
              </a:pPr>
              <a:r>
                <a:rPr lang="en-US" sz="1200"/>
                <a:t>Mostly positive</a:t>
              </a:r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9D2F4EF-A4D5-9CF8-792F-6C1AE36700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2620" y="2118060"/>
              <a:ext cx="25808" cy="28402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2F402B-C4EB-8B05-CC03-5C5B4E006B03}"/>
                </a:ext>
              </a:extLst>
            </p:cNvPr>
            <p:cNvSpPr txBox="1"/>
            <p:nvPr/>
          </p:nvSpPr>
          <p:spPr>
            <a:xfrm>
              <a:off x="1600053" y="3245746"/>
              <a:ext cx="1586186" cy="184666"/>
            </a:xfrm>
            <a:prstGeom prst="rect">
              <a:avLst/>
            </a:prstGeom>
            <a:noFill/>
            <a:effectLst>
              <a:reflection stA="40000" endPos="54000" dist="50800" dir="5400000" sy="-100000" algn="bl" rotWithShape="0"/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r>
                <a:rPr lang="en-US" sz="1200"/>
                <a:t>2. Peak around Neutral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A632EB-A458-9898-61E9-9CA8884F9C6A}"/>
                </a:ext>
              </a:extLst>
            </p:cNvPr>
            <p:cNvSpPr txBox="1"/>
            <p:nvPr/>
          </p:nvSpPr>
          <p:spPr>
            <a:xfrm>
              <a:off x="1624633" y="4597681"/>
              <a:ext cx="1426412" cy="184666"/>
            </a:xfrm>
            <a:prstGeom prst="rect">
              <a:avLst/>
            </a:prstGeom>
            <a:noFill/>
            <a:effectLst>
              <a:reflection stA="40000" endPos="54000" dist="50800" dir="5400000" sy="-100000" algn="bl" rotWithShape="0"/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r>
                <a:rPr lang="en-US" sz="1200"/>
                <a:t>3. Some Negative</a:t>
              </a:r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96DC8B-CD76-6DB6-4FC3-08F1D1F3FF04}"/>
              </a:ext>
            </a:extLst>
          </p:cNvPr>
          <p:cNvCxnSpPr/>
          <p:nvPr/>
        </p:nvCxnSpPr>
        <p:spPr>
          <a:xfrm>
            <a:off x="6164782" y="1279215"/>
            <a:ext cx="37762" cy="48457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0EE8EC-6289-DA28-AD23-10DCEA80FEBD}"/>
              </a:ext>
            </a:extLst>
          </p:cNvPr>
          <p:cNvCxnSpPr>
            <a:cxnSpLocks/>
          </p:cNvCxnSpPr>
          <p:nvPr/>
        </p:nvCxnSpPr>
        <p:spPr>
          <a:xfrm>
            <a:off x="3029118" y="1279214"/>
            <a:ext cx="37762" cy="48457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75F93-E1A8-BBE2-853F-8E9EE666672E}"/>
              </a:ext>
            </a:extLst>
          </p:cNvPr>
          <p:cNvCxnSpPr>
            <a:cxnSpLocks/>
          </p:cNvCxnSpPr>
          <p:nvPr/>
        </p:nvCxnSpPr>
        <p:spPr>
          <a:xfrm>
            <a:off x="9030711" y="1279215"/>
            <a:ext cx="37762" cy="48457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4394FD-A4F0-78A7-1335-F791F00C6D3D}"/>
              </a:ext>
            </a:extLst>
          </p:cNvPr>
          <p:cNvSpPr txBox="1"/>
          <p:nvPr/>
        </p:nvSpPr>
        <p:spPr>
          <a:xfrm>
            <a:off x="107894" y="1092424"/>
            <a:ext cx="2940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>
                <a:solidFill>
                  <a:srgbClr val="FFFFFF"/>
                </a:solidFill>
              </a:rPr>
              <a:t>Emerging Jobs/Skills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B4E10-0CEE-3796-706E-599DBBE13A9E}"/>
              </a:ext>
            </a:extLst>
          </p:cNvPr>
          <p:cNvSpPr txBox="1"/>
          <p:nvPr/>
        </p:nvSpPr>
        <p:spPr>
          <a:xfrm>
            <a:off x="3553752" y="1092423"/>
            <a:ext cx="2279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2. Salary Trends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7281A-4F7F-EB0B-EF3B-2BC7FB5B8C88}"/>
              </a:ext>
            </a:extLst>
          </p:cNvPr>
          <p:cNvSpPr txBox="1"/>
          <p:nvPr/>
        </p:nvSpPr>
        <p:spPr>
          <a:xfrm>
            <a:off x="6473627" y="1092422"/>
            <a:ext cx="2279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3. Job Sentiment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9F86D-111E-A150-B090-8847BA84EAD9}"/>
              </a:ext>
            </a:extLst>
          </p:cNvPr>
          <p:cNvSpPr txBox="1"/>
          <p:nvPr/>
        </p:nvSpPr>
        <p:spPr>
          <a:xfrm>
            <a:off x="9204689" y="1092421"/>
            <a:ext cx="2987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4. Digestible Descriptions</a:t>
            </a:r>
          </a:p>
        </p:txBody>
      </p:sp>
      <p:pic>
        <p:nvPicPr>
          <p:cNvPr id="26" name="Picture 25" descr="A close up of text&#10;&#10;AI-generated content may be incorrect.">
            <a:extLst>
              <a:ext uri="{FF2B5EF4-FFF2-40B4-BE49-F238E27FC236}">
                <a16:creationId xmlns:a16="http://schemas.microsoft.com/office/drawing/2014/main" id="{70417515-3DDA-758D-AFDA-80A58DDDE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3486" y="1589431"/>
            <a:ext cx="2689653" cy="15663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B1DA5C-A85D-E86D-E896-E1A70235B124}"/>
              </a:ext>
            </a:extLst>
          </p:cNvPr>
          <p:cNvSpPr/>
          <p:nvPr/>
        </p:nvSpPr>
        <p:spPr>
          <a:xfrm>
            <a:off x="127325" y="4149576"/>
            <a:ext cx="2766867" cy="2258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No1. Most demanding job: UX/UI Designer</a:t>
            </a:r>
            <a:endParaRPr lang="en-US"/>
          </a:p>
          <a:p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No. 1 Skill: Management</a:t>
            </a:r>
          </a:p>
          <a:p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No.1 Trending Job: Investment Advisor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C852DE-2D20-287B-30F1-638294191451}"/>
              </a:ext>
            </a:extLst>
          </p:cNvPr>
          <p:cNvSpPr/>
          <p:nvPr/>
        </p:nvSpPr>
        <p:spPr>
          <a:xfrm>
            <a:off x="3175324" y="4149576"/>
            <a:ext cx="2766867" cy="1887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No1. Max Salary: Business Analyst, Site Reliability Engineer</a:t>
            </a:r>
          </a:p>
          <a:p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No. 1 Min Salary: Retail Sales Associate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022C48-BA27-BBE8-C2B6-42CA1C2FB02D}"/>
              </a:ext>
            </a:extLst>
          </p:cNvPr>
          <p:cNvSpPr/>
          <p:nvPr/>
        </p:nvSpPr>
        <p:spPr>
          <a:xfrm>
            <a:off x="6270527" y="4149574"/>
            <a:ext cx="2692691" cy="18400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Most Job descriptions are positive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Peak at neutral for technical roles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Some negative sentiments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3D018F-78F7-E6BE-07D8-C016CE18D18B}"/>
              </a:ext>
            </a:extLst>
          </p:cNvPr>
          <p:cNvSpPr/>
          <p:nvPr/>
        </p:nvSpPr>
        <p:spPr>
          <a:xfrm>
            <a:off x="9264581" y="4149575"/>
            <a:ext cx="2692691" cy="16984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Top descriptions include engineer, cloud, </a:t>
            </a:r>
            <a:r>
              <a:rPr lang="en-US" err="1">
                <a:solidFill>
                  <a:srgbClr val="000000"/>
                </a:solidFill>
              </a:rPr>
              <a:t>TensorF</a:t>
            </a:r>
            <a:r>
              <a:rPr lang="en-US">
                <a:solidFill>
                  <a:srgbClr val="000000"/>
                </a:solidFill>
              </a:rPr>
              <a:t>, and Bernet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84749E-5E58-672A-87F5-EDCD4C570214}"/>
              </a:ext>
            </a:extLst>
          </p:cNvPr>
          <p:cNvSpPr txBox="1"/>
          <p:nvPr/>
        </p:nvSpPr>
        <p:spPr>
          <a:xfrm>
            <a:off x="148353" y="3702102"/>
            <a:ext cx="15712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Key Findings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483AE-CF3C-C931-599E-E86CBC52CB76}"/>
              </a:ext>
            </a:extLst>
          </p:cNvPr>
          <p:cNvSpPr txBox="1"/>
          <p:nvPr/>
        </p:nvSpPr>
        <p:spPr>
          <a:xfrm>
            <a:off x="3122175" y="3702101"/>
            <a:ext cx="15712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Key Findings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86B36D-42D7-4C34-8096-5BD44AE38BB3}"/>
              </a:ext>
            </a:extLst>
          </p:cNvPr>
          <p:cNvSpPr txBox="1"/>
          <p:nvPr/>
        </p:nvSpPr>
        <p:spPr>
          <a:xfrm>
            <a:off x="6271325" y="3702100"/>
            <a:ext cx="15712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Key Findings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2B5CC5-A0D5-4D75-973D-996B8E8609CA}"/>
              </a:ext>
            </a:extLst>
          </p:cNvPr>
          <p:cNvSpPr txBox="1"/>
          <p:nvPr/>
        </p:nvSpPr>
        <p:spPr>
          <a:xfrm>
            <a:off x="9137254" y="3702101"/>
            <a:ext cx="15712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91498"/>
            <a:ext cx="9144000" cy="745388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5000"/>
              <a:t>Fin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673482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B98D87-A3AD-03B6-7A40-DAE43DC5B2BB}"/>
              </a:ext>
            </a:extLst>
          </p:cNvPr>
          <p:cNvSpPr/>
          <p:nvPr/>
        </p:nvSpPr>
        <p:spPr>
          <a:xfrm>
            <a:off x="430776" y="6078178"/>
            <a:ext cx="10771238" cy="410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Thank you Pete and Yuyang for teaching the course!!! 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B52D55-7791-0249-264C-AC1DAD0AE7A2}"/>
              </a:ext>
            </a:extLst>
          </p:cNvPr>
          <p:cNvGrpSpPr/>
          <p:nvPr/>
        </p:nvGrpSpPr>
        <p:grpSpPr>
          <a:xfrm>
            <a:off x="274277" y="731243"/>
            <a:ext cx="8215338" cy="4946336"/>
            <a:chOff x="2290542" y="771703"/>
            <a:chExt cx="8215338" cy="4946336"/>
          </a:xfrm>
        </p:grpSpPr>
        <p:pic>
          <p:nvPicPr>
            <p:cNvPr id="11" name="Picture 10" descr="A person in a helmet holding a spear and shield&#10;&#10;AI-generated content may be incorrect.">
              <a:extLst>
                <a:ext uri="{FF2B5EF4-FFF2-40B4-BE49-F238E27FC236}">
                  <a16:creationId xmlns:a16="http://schemas.microsoft.com/office/drawing/2014/main" id="{6AED5AEE-36BF-C441-19B0-1C1E4F67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170" y="774981"/>
              <a:ext cx="4940710" cy="4940710"/>
            </a:xfrm>
            <a:prstGeom prst="rect">
              <a:avLst/>
            </a:prstGeom>
          </p:spPr>
        </p:pic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F0453EEB-786B-A8FF-C875-CCD68D4B57DA}"/>
                </a:ext>
              </a:extLst>
            </p:cNvPr>
            <p:cNvSpPr/>
            <p:nvPr/>
          </p:nvSpPr>
          <p:spPr>
            <a:xfrm rot="900000">
              <a:off x="8412704" y="1156807"/>
              <a:ext cx="1670254" cy="846164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THIS IS AI</a:t>
              </a:r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B65F654-746A-9B07-12D8-45F96FCA1FA9}"/>
                </a:ext>
              </a:extLst>
            </p:cNvPr>
            <p:cNvGrpSpPr/>
            <p:nvPr/>
          </p:nvGrpSpPr>
          <p:grpSpPr>
            <a:xfrm>
              <a:off x="2290542" y="775810"/>
              <a:ext cx="3295193" cy="4942229"/>
              <a:chOff x="2270312" y="775810"/>
              <a:chExt cx="3315424" cy="5023150"/>
            </a:xfrm>
          </p:grpSpPr>
          <p:pic>
            <p:nvPicPr>
              <p:cNvPr id="5" name="Picture 4" descr="A person in a pilot&amp;#39;s seat&#10;&#10;AI-generated content may be incorrect.">
                <a:extLst>
                  <a:ext uri="{FF2B5EF4-FFF2-40B4-BE49-F238E27FC236}">
                    <a16:creationId xmlns:a16="http://schemas.microsoft.com/office/drawing/2014/main" id="{0A5124C3-B247-F7AC-CA89-64C2F5F5D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094" y="775810"/>
                <a:ext cx="1600505" cy="2472634"/>
              </a:xfrm>
              <a:prstGeom prst="rect">
                <a:avLst/>
              </a:prstGeom>
            </p:spPr>
          </p:pic>
          <p:pic>
            <p:nvPicPr>
              <p:cNvPr id="7" name="Picture 6" descr="A person holding a sword&#10;&#10;AI-generated content may be incorrect.">
                <a:extLst>
                  <a:ext uri="{FF2B5EF4-FFF2-40B4-BE49-F238E27FC236}">
                    <a16:creationId xmlns:a16="http://schemas.microsoft.com/office/drawing/2014/main" id="{2DA07B55-7E53-C77D-A0BF-D41B1865D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0954" y="778020"/>
                <a:ext cx="1691578" cy="2465798"/>
              </a:xfrm>
              <a:prstGeom prst="rect">
                <a:avLst/>
              </a:prstGeom>
            </p:spPr>
          </p:pic>
          <p:pic>
            <p:nvPicPr>
              <p:cNvPr id="8" name="Picture 7" descr="A person in a helmet and a suit&#10;&#10;AI-generated content may be incorrect.">
                <a:extLst>
                  <a:ext uri="{FF2B5EF4-FFF2-40B4-BE49-F238E27FC236}">
                    <a16:creationId xmlns:a16="http://schemas.microsoft.com/office/drawing/2014/main" id="{6D28D672-6A7E-C163-DFB8-49ABF34F4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0312" y="3240255"/>
                <a:ext cx="1602757" cy="2475737"/>
              </a:xfrm>
              <a:prstGeom prst="rect">
                <a:avLst/>
              </a:prstGeom>
            </p:spPr>
          </p:pic>
          <p:pic>
            <p:nvPicPr>
              <p:cNvPr id="9" name="Picture 8" descr="A person holding a flag in front of a snowy mountain&#10;&#10;AI-generated content may be incorrect.">
                <a:extLst>
                  <a:ext uri="{FF2B5EF4-FFF2-40B4-BE49-F238E27FC236}">
                    <a16:creationId xmlns:a16="http://schemas.microsoft.com/office/drawing/2014/main" id="{9E121D76-6CAE-F73F-87F1-E88103D72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0128" y="3237377"/>
                <a:ext cx="1685888" cy="256158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ED0C6-8DF8-C3AC-9D77-97DD60EECF42}"/>
                  </a:ext>
                </a:extLst>
              </p:cNvPr>
              <p:cNvSpPr txBox="1"/>
              <p:nvPr/>
            </p:nvSpPr>
            <p:spPr>
              <a:xfrm>
                <a:off x="2271043" y="3039418"/>
                <a:ext cx="1611195" cy="309175"/>
              </a:xfrm>
              <a:prstGeom prst="rect">
                <a:avLst/>
              </a:prstGeom>
              <a:noFill/>
              <a:effectLst>
                <a:outerShdw blurRad="63500" dist="38100" dir="2700000">
                  <a:srgbClr val="000000"/>
                </a:outerShdw>
                <a:reflection stA="40000" endPos="54000" dist="50800" dir="5400000" sy="-100000" algn="bl" rotWithShape="0"/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Pete in the Danger Zone</a:t>
                </a:r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90C57-9504-D94F-20E6-83174FBE1BC2}"/>
                  </a:ext>
                </a:extLst>
              </p:cNvPr>
              <p:cNvSpPr txBox="1"/>
              <p:nvPr/>
            </p:nvSpPr>
            <p:spPr>
              <a:xfrm>
                <a:off x="3904356" y="2939650"/>
                <a:ext cx="1611195" cy="309175"/>
              </a:xfrm>
              <a:prstGeom prst="rect">
                <a:avLst/>
              </a:prstGeom>
              <a:noFill/>
              <a:effectLst>
                <a:outerShdw blurRad="63500" dist="38100" dir="2700000">
                  <a:srgbClr val="000000"/>
                </a:outerShdw>
                <a:reflection stA="40000" endPos="54000" dist="50800" dir="5400000" sy="-100000" algn="bl" rotWithShape="0"/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Samurai Pete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B42732-F8AF-DB5D-5B93-557820040585}"/>
                  </a:ext>
                </a:extLst>
              </p:cNvPr>
              <p:cNvSpPr txBox="1"/>
              <p:nvPr/>
            </p:nvSpPr>
            <p:spPr>
              <a:xfrm>
                <a:off x="2272726" y="5363925"/>
                <a:ext cx="1611195" cy="309175"/>
              </a:xfrm>
              <a:prstGeom prst="rect">
                <a:avLst/>
              </a:prstGeom>
              <a:noFill/>
              <a:effectLst>
                <a:outerShdw blurRad="63500" dist="38100" dir="2700000">
                  <a:srgbClr val="000000"/>
                </a:outerShdw>
                <a:reflection stA="40000" endPos="54000" dist="50800" dir="5400000" sy="-100000" algn="bl" rotWithShape="0"/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Pete in Space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DC4582-0B82-B4A1-58BB-F5DD63611F1B}"/>
                  </a:ext>
                </a:extLst>
              </p:cNvPr>
              <p:cNvSpPr txBox="1"/>
              <p:nvPr/>
            </p:nvSpPr>
            <p:spPr>
              <a:xfrm>
                <a:off x="3974541" y="5488875"/>
                <a:ext cx="1611195" cy="309175"/>
              </a:xfrm>
              <a:prstGeom prst="rect">
                <a:avLst/>
              </a:prstGeom>
              <a:noFill/>
              <a:effectLst>
                <a:outerShdw blurRad="63500" dist="38100" dir="2700000">
                  <a:srgbClr val="000000"/>
                </a:outerShdw>
                <a:reflection stA="40000" endPos="54000" dist="50800" dir="5400000" sy="-100000" algn="bl" rotWithShape="0"/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Pete on Everest</a:t>
                </a:r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00B1E1-77B4-BE4B-3E16-3C8751113F36}"/>
                </a:ext>
              </a:extLst>
            </p:cNvPr>
            <p:cNvSpPr txBox="1"/>
            <p:nvPr/>
          </p:nvSpPr>
          <p:spPr>
            <a:xfrm>
              <a:off x="5562158" y="771703"/>
              <a:ext cx="1307744" cy="309175"/>
            </a:xfrm>
            <a:prstGeom prst="rect">
              <a:avLst/>
            </a:prstGeom>
            <a:noFill/>
            <a:effectLst>
              <a:outerShdw blurRad="63500" dist="38100" dir="2700000">
                <a:srgbClr val="000000"/>
              </a:outerShdw>
              <a:reflection stA="40000" endPos="54000" dist="50800" dir="5400000" sy="-100000" algn="bl" rotWithShape="0"/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300 Pete</a:t>
              </a:r>
            </a:p>
          </p:txBody>
        </p:sp>
      </p:grpSp>
      <p:pic>
        <p:nvPicPr>
          <p:cNvPr id="24" name="Picture 23" descr="A painting of a person with a bandana and other men in the background&#10;&#10;AI-generated content may be incorrect.">
            <a:extLst>
              <a:ext uri="{FF2B5EF4-FFF2-40B4-BE49-F238E27FC236}">
                <a16:creationId xmlns:a16="http://schemas.microsoft.com/office/drawing/2014/main" id="{3B780956-2A27-71D7-92AF-356AA233D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124" y="743565"/>
            <a:ext cx="1696064" cy="25686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76DAF0-307B-C271-1BFE-4182ED6470F7}"/>
              </a:ext>
            </a:extLst>
          </p:cNvPr>
          <p:cNvSpPr txBox="1"/>
          <p:nvPr/>
        </p:nvSpPr>
        <p:spPr>
          <a:xfrm>
            <a:off x="8490879" y="3010588"/>
            <a:ext cx="1601364" cy="304194"/>
          </a:xfrm>
          <a:prstGeom prst="rect">
            <a:avLst/>
          </a:prstGeom>
          <a:noFill/>
          <a:effectLst>
            <a:outerShdw blurRad="63500" dist="38100" dir="2700000">
              <a:srgbClr val="000000"/>
            </a:outerShdw>
            <a:reflection stA="40000" endPos="54000" dist="50800" dir="5400000" sy="-100000" algn="bl" rotWithShape="0"/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LA Yuyang</a:t>
            </a:r>
          </a:p>
        </p:txBody>
      </p:sp>
      <p:pic>
        <p:nvPicPr>
          <p:cNvPr id="27" name="Picture 26" descr="A person in armor holding a sword and a group of people&#10;&#10;AI-generated content may be incorrect.">
            <a:extLst>
              <a:ext uri="{FF2B5EF4-FFF2-40B4-BE49-F238E27FC236}">
                <a16:creationId xmlns:a16="http://schemas.microsoft.com/office/drawing/2014/main" id="{92AA0E2C-966C-B68E-37BA-79C52AB1CB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2124" y="3312242"/>
            <a:ext cx="1696064" cy="23658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CCAB96-3A2C-25C1-56FB-982F2BE64873}"/>
              </a:ext>
            </a:extLst>
          </p:cNvPr>
          <p:cNvSpPr txBox="1"/>
          <p:nvPr/>
        </p:nvSpPr>
        <p:spPr>
          <a:xfrm>
            <a:off x="8540040" y="5376474"/>
            <a:ext cx="1601364" cy="304194"/>
          </a:xfrm>
          <a:prstGeom prst="rect">
            <a:avLst/>
          </a:prstGeom>
          <a:noFill/>
          <a:effectLst>
            <a:outerShdw blurRad="63500" dist="38100" dir="2700000">
              <a:srgbClr val="000000"/>
            </a:outerShdw>
            <a:reflection stA="40000" endPos="54000" dist="50800" dir="5400000" sy="-100000" algn="bl" rotWithShape="0"/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LOTR Yuyang</a:t>
            </a:r>
          </a:p>
        </p:txBody>
      </p:sp>
      <p:pic>
        <p:nvPicPr>
          <p:cNvPr id="29" name="Picture 28" descr="A person in a black coat and sunglasses&#10;&#10;AI-generated content may be incorrect.">
            <a:extLst>
              <a:ext uri="{FF2B5EF4-FFF2-40B4-BE49-F238E27FC236}">
                <a16:creationId xmlns:a16="http://schemas.microsoft.com/office/drawing/2014/main" id="{E8DE3EE7-AFD8-537B-2A35-7FB2C4B6A0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2271" y="744060"/>
            <a:ext cx="1699328" cy="25692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239BC2-FB4F-36D3-9F12-31DEB55BF8DA}"/>
              </a:ext>
            </a:extLst>
          </p:cNvPr>
          <p:cNvSpPr txBox="1"/>
          <p:nvPr/>
        </p:nvSpPr>
        <p:spPr>
          <a:xfrm>
            <a:off x="10190206" y="3010588"/>
            <a:ext cx="1601364" cy="304194"/>
          </a:xfrm>
          <a:prstGeom prst="rect">
            <a:avLst/>
          </a:prstGeom>
          <a:noFill/>
          <a:effectLst>
            <a:outerShdw blurRad="63500" dist="38100" dir="2700000">
              <a:srgbClr val="000000"/>
            </a:outerShdw>
            <a:reflection stA="40000" endPos="54000" dist="50800" dir="5400000" sy="-100000" algn="bl" rotWithShape="0"/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Yuyang the One</a:t>
            </a:r>
          </a:p>
        </p:txBody>
      </p:sp>
      <p:pic>
        <p:nvPicPr>
          <p:cNvPr id="3" name="Picture 2" descr="A person in armor holding a hammer&#10;&#10;AI-generated content may be incorrect.">
            <a:extLst>
              <a:ext uri="{FF2B5EF4-FFF2-40B4-BE49-F238E27FC236}">
                <a16:creationId xmlns:a16="http://schemas.microsoft.com/office/drawing/2014/main" id="{E1A2DF13-E11B-6CEE-AAF0-40DD66A8DB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8677" y="3312242"/>
            <a:ext cx="1603888" cy="2365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02093-4FE0-712B-36C4-9AE1865AB7D2}"/>
              </a:ext>
            </a:extLst>
          </p:cNvPr>
          <p:cNvSpPr txBox="1"/>
          <p:nvPr/>
        </p:nvSpPr>
        <p:spPr>
          <a:xfrm>
            <a:off x="10239367" y="5376475"/>
            <a:ext cx="1601364" cy="304194"/>
          </a:xfrm>
          <a:prstGeom prst="rect">
            <a:avLst/>
          </a:prstGeom>
          <a:noFill/>
          <a:effectLst>
            <a:outerShdw blurRad="63500" dist="38100" dir="2700000">
              <a:srgbClr val="000000"/>
            </a:outerShdw>
            <a:reflection stA="40000" endPos="54000" dist="50800" dir="5400000" sy="-100000" algn="bl" rotWithShape="0"/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Thor Yuyang</a:t>
            </a: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954A-F092-F75E-1F85-7B36DB08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883"/>
            <a:ext cx="10515600" cy="563564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992F0-462C-8B56-DBC0-7A8D644A7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777"/>
            <a:ext cx="8110612" cy="214522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600" b="1">
                <a:solidFill>
                  <a:schemeClr val="bg1"/>
                </a:solidFill>
              </a:rPr>
              <a:t>Key Questions: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solidFill>
                  <a:schemeClr val="bg1"/>
                </a:solidFill>
              </a:rPr>
              <a:t>Are there emerging jobs/skills that are becoming increasingly important?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solidFill>
                  <a:schemeClr val="bg1"/>
                </a:solidFill>
              </a:rPr>
              <a:t>What are the trends of salary insights?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solidFill>
                  <a:schemeClr val="bg1"/>
                </a:solidFill>
              </a:rPr>
              <a:t>What is the sentiment of job descriptions? 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solidFill>
                  <a:schemeClr val="bg1"/>
                </a:solidFill>
              </a:rPr>
              <a:t>How can we summarize these job postings quickly?</a:t>
            </a:r>
          </a:p>
          <a:p>
            <a:pPr>
              <a:lnSpc>
                <a:spcPct val="110000"/>
              </a:lnSpc>
            </a:pPr>
            <a:endParaRPr lang="en-US" sz="2400">
              <a:solidFill>
                <a:schemeClr val="bg1"/>
              </a:solidFill>
              <a:latin typeface="Gill Sans MT"/>
            </a:endParaRPr>
          </a:p>
          <a:p>
            <a:pPr>
              <a:lnSpc>
                <a:spcPct val="100000"/>
              </a:lnSpc>
            </a:pPr>
            <a:endParaRPr lang="en-US" sz="2400" b="1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01EF2-A1D3-C829-435B-0672862E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288CA-61EF-4F5E-60B4-93F5E53456FA}"/>
              </a:ext>
            </a:extLst>
          </p:cNvPr>
          <p:cNvSpPr txBox="1"/>
          <p:nvPr/>
        </p:nvSpPr>
        <p:spPr>
          <a:xfrm>
            <a:off x="838200" y="4442372"/>
            <a:ext cx="9463890" cy="21482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>
                <a:solidFill>
                  <a:schemeClr val="bg1"/>
                </a:solidFill>
              </a:rPr>
              <a:t>Exploration Method: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Dataset: 1.6 Million Synthetic Job Postings  (</a:t>
            </a:r>
            <a:r>
              <a:rPr lang="en-US" sz="20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20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Toolkits: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Scikit Learn: Prediction and Modeling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SpaCy</a:t>
            </a:r>
            <a:r>
              <a:rPr lang="en-US">
                <a:solidFill>
                  <a:schemeClr val="bg1"/>
                </a:solidFill>
              </a:rPr>
              <a:t>: Analysis and 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VADER: Sentiment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Hugging Face: Summarization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929F31-8766-35FD-F6C5-3F2A16D35298}"/>
              </a:ext>
            </a:extLst>
          </p:cNvPr>
          <p:cNvSpPr txBox="1">
            <a:spLocks/>
          </p:cNvSpPr>
          <p:nvPr/>
        </p:nvSpPr>
        <p:spPr>
          <a:xfrm>
            <a:off x="838200" y="837946"/>
            <a:ext cx="11203118" cy="13292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b="1">
                <a:solidFill>
                  <a:schemeClr val="bg1"/>
                </a:solidFill>
              </a:rPr>
              <a:t>Purpose: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b="1">
                <a:solidFill>
                  <a:srgbClr val="FFFF00"/>
                </a:solidFill>
              </a:rPr>
              <a:t>Explore</a:t>
            </a:r>
            <a:r>
              <a:rPr lang="en-US" sz="2400">
                <a:solidFill>
                  <a:schemeClr val="bg1"/>
                </a:solidFill>
              </a:rPr>
              <a:t> and </a:t>
            </a:r>
            <a:r>
              <a:rPr lang="en-US" sz="2400" b="1">
                <a:solidFill>
                  <a:srgbClr val="00FF00"/>
                </a:solidFill>
              </a:rPr>
              <a:t>analyze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the job market to find emerging trends or findings. This will create key actionable insights for individuals or firms looking to enhance their understanding of current job market trends. </a:t>
            </a:r>
          </a:p>
          <a:p>
            <a:pPr>
              <a:lnSpc>
                <a:spcPct val="100000"/>
              </a:lnSpc>
            </a:pPr>
            <a:endParaRPr lang="en-US" sz="2400" b="1">
              <a:solidFill>
                <a:schemeClr val="bg1"/>
              </a:solidFill>
              <a:latin typeface="Gill Sans MT"/>
            </a:endParaRPr>
          </a:p>
        </p:txBody>
      </p:sp>
      <p:pic>
        <p:nvPicPr>
          <p:cNvPr id="8" name="Picture 7" descr="Job market stays strong to begin 2020">
            <a:extLst>
              <a:ext uri="{FF2B5EF4-FFF2-40B4-BE49-F238E27FC236}">
                <a16:creationId xmlns:a16="http://schemas.microsoft.com/office/drawing/2014/main" id="{3FF56481-3911-F1E1-DC8A-7667AC37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64" y="4537788"/>
            <a:ext cx="2743200" cy="15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6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CD5B7-E5D2-8B16-8452-789952847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B4E16-85E3-C2F4-C5D8-F6745986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8B3EA-F03D-EA7F-F63A-E3F2F51138D0}"/>
              </a:ext>
            </a:extLst>
          </p:cNvPr>
          <p:cNvSpPr/>
          <p:nvPr/>
        </p:nvSpPr>
        <p:spPr>
          <a:xfrm>
            <a:off x="2112264" y="841247"/>
            <a:ext cx="9043416" cy="1246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solidFill>
                  <a:schemeClr val="tx1"/>
                </a:solidFill>
              </a:rPr>
              <a:t>Are there emerging jobs/skills that are becoming increasingly important?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33C8C-A0B1-E324-C7C2-529686EDBA64}"/>
              </a:ext>
            </a:extLst>
          </p:cNvPr>
          <p:cNvSpPr/>
          <p:nvPr/>
        </p:nvSpPr>
        <p:spPr>
          <a:xfrm>
            <a:off x="1091184" y="841248"/>
            <a:ext cx="957072" cy="1246495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5E6CC0-D82F-55DF-AF6B-D46E3DCAD1A4}"/>
              </a:ext>
            </a:extLst>
          </p:cNvPr>
          <p:cNvSpPr/>
          <p:nvPr/>
        </p:nvSpPr>
        <p:spPr>
          <a:xfrm>
            <a:off x="2112264" y="2182505"/>
            <a:ext cx="9043416" cy="1246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</a:rPr>
              <a:t>What are the trends of salary insights?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6A26A9-7693-352A-818B-0350F245E925}"/>
              </a:ext>
            </a:extLst>
          </p:cNvPr>
          <p:cNvSpPr/>
          <p:nvPr/>
        </p:nvSpPr>
        <p:spPr>
          <a:xfrm>
            <a:off x="1091184" y="2182506"/>
            <a:ext cx="957072" cy="1246495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F76B9-837B-9EE9-4C5F-3DC022415371}"/>
              </a:ext>
            </a:extLst>
          </p:cNvPr>
          <p:cNvSpPr/>
          <p:nvPr/>
        </p:nvSpPr>
        <p:spPr>
          <a:xfrm>
            <a:off x="2112264" y="3523763"/>
            <a:ext cx="9043416" cy="124649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</a:rPr>
              <a:t>What is the sentiment of job descriptions?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C478D-A545-A5C2-14DB-0A917CFB6177}"/>
              </a:ext>
            </a:extLst>
          </p:cNvPr>
          <p:cNvSpPr/>
          <p:nvPr/>
        </p:nvSpPr>
        <p:spPr>
          <a:xfrm>
            <a:off x="1091184" y="3523764"/>
            <a:ext cx="957072" cy="1246495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4383F0-9C75-DAA9-6582-6ED7D9930CF5}"/>
              </a:ext>
            </a:extLst>
          </p:cNvPr>
          <p:cNvSpPr/>
          <p:nvPr/>
        </p:nvSpPr>
        <p:spPr>
          <a:xfrm>
            <a:off x="2112264" y="4865021"/>
            <a:ext cx="9043416" cy="124649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</a:rPr>
              <a:t>How can we summarize these job postings quickly?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F3D5F-CA47-C85B-40EB-00DB0DFBFF83}"/>
              </a:ext>
            </a:extLst>
          </p:cNvPr>
          <p:cNvSpPr/>
          <p:nvPr/>
        </p:nvSpPr>
        <p:spPr>
          <a:xfrm>
            <a:off x="1091184" y="4865022"/>
            <a:ext cx="957072" cy="1246495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DEAD7-F8B7-1DD1-4E05-82906D06BB4C}"/>
              </a:ext>
            </a:extLst>
          </p:cNvPr>
          <p:cNvSpPr/>
          <p:nvPr/>
        </p:nvSpPr>
        <p:spPr>
          <a:xfrm>
            <a:off x="1091184" y="2182505"/>
            <a:ext cx="10064496" cy="4071991"/>
          </a:xfrm>
          <a:prstGeom prst="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5306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4BE6-3036-3663-B075-6A3D9F14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Exploring Skill, Jobs, and Qualifications Demands in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0F469-371A-498F-0770-3B411CAC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This project delves into a comprehensive analysis of skill demand trends within the job market. 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Market Demand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Most Demanding Skills:</a:t>
            </a:r>
          </a:p>
          <a:p>
            <a:pPr lvl="2"/>
            <a:r>
              <a:rPr lang="en-US" sz="1800">
                <a:solidFill>
                  <a:schemeClr val="bg1"/>
                </a:solidFill>
              </a:rPr>
              <a:t>The most in-demand skills are extracted from the dataset. This analysis provides insights into the skills sought after by employers, shedding light on emerging trends and preferences in the job market.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Most Demanding Qualifications:</a:t>
            </a:r>
          </a:p>
          <a:p>
            <a:pPr lvl="2"/>
            <a:r>
              <a:rPr lang="en-US" sz="1800">
                <a:solidFill>
                  <a:schemeClr val="bg1"/>
                </a:solidFill>
              </a:rPr>
              <a:t>The qualifications most frequently requested by employers are examined, highlighting educational backgrounds and credentials preferred in the current job landscape.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Most Demanding Jobs:</a:t>
            </a:r>
          </a:p>
          <a:p>
            <a:pPr lvl="2"/>
            <a:r>
              <a:rPr lang="en-US" sz="1800">
                <a:solidFill>
                  <a:schemeClr val="bg1"/>
                </a:solidFill>
              </a:rPr>
              <a:t>Identify the most sought-after jobs in the market. This analysis offers insights into the types of roles experiencing high demand in current market and provides context for talent acquisition strategies.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Explore Emerging Jobs: </a:t>
            </a:r>
          </a:p>
          <a:p>
            <a:pPr lvl="2"/>
            <a:r>
              <a:rPr lang="en-US" sz="1800">
                <a:solidFill>
                  <a:schemeClr val="bg1"/>
                </a:solidFill>
              </a:rPr>
              <a:t>Identify the latest in-demand roles from the past three months to guide talent acquisition and career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D5F49-2252-5449-BAC5-EC463AF3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637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C1C8E-E272-207F-5001-BEFC707A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FAFE-FCA9-C63A-65F6-51134E35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443" y="198469"/>
            <a:ext cx="11201400" cy="844550"/>
          </a:xfrm>
        </p:spPr>
        <p:txBody>
          <a:bodyPr>
            <a:normAutofit fontScale="90000"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Are there emerging jobs that are becoming increasingly important?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05AE7-98EF-82DF-235F-778E8819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5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B1D14-8EED-C879-2F65-088D90A9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88" y="3105150"/>
            <a:ext cx="3498942" cy="173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00C632-3379-7D6B-D1DA-25F9EAE1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88" y="1297825"/>
            <a:ext cx="3498942" cy="1733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F6CE30-0E31-2B08-25A7-3BF8B91E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657" y="1986959"/>
            <a:ext cx="5879855" cy="2934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BA46D6-55FA-E093-F337-FF94C8F3D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88" y="4921914"/>
            <a:ext cx="3498942" cy="17335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223270-6064-DFA6-B300-C85FD88E26BF}"/>
              </a:ext>
            </a:extLst>
          </p:cNvPr>
          <p:cNvSpPr/>
          <p:nvPr/>
        </p:nvSpPr>
        <p:spPr>
          <a:xfrm rot="16200000">
            <a:off x="-2154060" y="3670959"/>
            <a:ext cx="5357640" cy="611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 10 Demanding Jobs, Skills and Qualifications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8C5A0-B97B-3365-D9B0-7713303767D2}"/>
              </a:ext>
            </a:extLst>
          </p:cNvPr>
          <p:cNvSpPr/>
          <p:nvPr/>
        </p:nvSpPr>
        <p:spPr>
          <a:xfrm>
            <a:off x="5553859" y="1379045"/>
            <a:ext cx="5505450" cy="499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 10 Emerging Jobs trending in the past 3 months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BBB1B8-C886-FEF3-489A-57E135076DE6}"/>
              </a:ext>
            </a:extLst>
          </p:cNvPr>
          <p:cNvSpPr/>
          <p:nvPr/>
        </p:nvSpPr>
        <p:spPr>
          <a:xfrm>
            <a:off x="5553859" y="5122434"/>
            <a:ext cx="5599916" cy="13325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Historically, </a:t>
            </a:r>
            <a:r>
              <a:rPr lang="en-US" sz="1600">
                <a:solidFill>
                  <a:srgbClr val="FFFF00"/>
                </a:solidFill>
              </a:rPr>
              <a:t>UI/UX Designers, Digital Marketing Specialists, and Software Engineers </a:t>
            </a:r>
            <a:r>
              <a:rPr lang="en-US" sz="1600"/>
              <a:t>have been among the most in-demand jobs. Recently</a:t>
            </a:r>
            <a:r>
              <a:rPr lang="en-US" sz="1600">
                <a:solidFill>
                  <a:srgbClr val="00FF00"/>
                </a:solidFill>
              </a:rPr>
              <a:t>, Investment Advisors, Java Developers, and Supply Chain Analysts</a:t>
            </a:r>
            <a:r>
              <a:rPr lang="en-US" sz="1600"/>
              <a:t> have emerged as the top trending roles.</a:t>
            </a:r>
          </a:p>
        </p:txBody>
      </p:sp>
    </p:spTree>
    <p:extLst>
      <p:ext uri="{BB962C8B-B14F-4D97-AF65-F5344CB8AC3E}">
        <p14:creationId xmlns:p14="http://schemas.microsoft.com/office/powerpoint/2010/main" val="178495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3BF17-FA38-10C4-A8A0-164FBA33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16F93-39BF-9992-C4A9-72F3A107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EEFFD-1363-05B6-130C-E2D200378B5A}"/>
              </a:ext>
            </a:extLst>
          </p:cNvPr>
          <p:cNvSpPr/>
          <p:nvPr/>
        </p:nvSpPr>
        <p:spPr>
          <a:xfrm>
            <a:off x="2112264" y="841247"/>
            <a:ext cx="9043416" cy="1246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>
                <a:solidFill>
                  <a:schemeClr val="tx1"/>
                </a:solidFill>
              </a:rPr>
              <a:t>Are there emerging jobs/skills that are becoming increasingly important?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798CA-7F74-FB4C-9216-FC589377D256}"/>
              </a:ext>
            </a:extLst>
          </p:cNvPr>
          <p:cNvSpPr/>
          <p:nvPr/>
        </p:nvSpPr>
        <p:spPr>
          <a:xfrm>
            <a:off x="1091184" y="841248"/>
            <a:ext cx="957072" cy="1246495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B6B6D-992D-E6F9-2119-2CC273D6BD5E}"/>
              </a:ext>
            </a:extLst>
          </p:cNvPr>
          <p:cNvSpPr/>
          <p:nvPr/>
        </p:nvSpPr>
        <p:spPr>
          <a:xfrm>
            <a:off x="2112264" y="2182505"/>
            <a:ext cx="9043416" cy="1246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What are the trends of salary insights?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62E8F-23C3-AB16-9F84-2B1BFD69FA67}"/>
              </a:ext>
            </a:extLst>
          </p:cNvPr>
          <p:cNvSpPr/>
          <p:nvPr/>
        </p:nvSpPr>
        <p:spPr>
          <a:xfrm>
            <a:off x="1091184" y="2182506"/>
            <a:ext cx="957072" cy="1246495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02601-9DD1-5939-2015-BE3A759C4168}"/>
              </a:ext>
            </a:extLst>
          </p:cNvPr>
          <p:cNvSpPr/>
          <p:nvPr/>
        </p:nvSpPr>
        <p:spPr>
          <a:xfrm>
            <a:off x="2112264" y="3523763"/>
            <a:ext cx="9043416" cy="124649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What is the sentiment of job descriptions?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B4E057-6226-6A86-E33C-DC39B7EDB485}"/>
              </a:ext>
            </a:extLst>
          </p:cNvPr>
          <p:cNvSpPr/>
          <p:nvPr/>
        </p:nvSpPr>
        <p:spPr>
          <a:xfrm>
            <a:off x="1091184" y="3523764"/>
            <a:ext cx="957072" cy="1246495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1E66D-30C2-EE30-600B-1C0B7F6E8874}"/>
              </a:ext>
            </a:extLst>
          </p:cNvPr>
          <p:cNvSpPr/>
          <p:nvPr/>
        </p:nvSpPr>
        <p:spPr>
          <a:xfrm>
            <a:off x="2112264" y="4865021"/>
            <a:ext cx="9043416" cy="124649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How can we summarize these job postings quickly?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C7ECDA-2701-384E-AB63-47838107CD9A}"/>
              </a:ext>
            </a:extLst>
          </p:cNvPr>
          <p:cNvSpPr/>
          <p:nvPr/>
        </p:nvSpPr>
        <p:spPr>
          <a:xfrm>
            <a:off x="1091184" y="4865022"/>
            <a:ext cx="957072" cy="1246495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70D8AE-9F65-A715-7B3E-2B420A12CE0E}"/>
              </a:ext>
            </a:extLst>
          </p:cNvPr>
          <p:cNvSpPr/>
          <p:nvPr/>
        </p:nvSpPr>
        <p:spPr>
          <a:xfrm>
            <a:off x="1091184" y="3523763"/>
            <a:ext cx="10064496" cy="2730733"/>
          </a:xfrm>
          <a:prstGeom prst="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3986AC-345F-AE7E-B4A3-19F24E523FE5}"/>
              </a:ext>
            </a:extLst>
          </p:cNvPr>
          <p:cNvSpPr/>
          <p:nvPr/>
        </p:nvSpPr>
        <p:spPr>
          <a:xfrm>
            <a:off x="1091184" y="841246"/>
            <a:ext cx="10064496" cy="1246495"/>
          </a:xfrm>
          <a:prstGeom prst="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7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8687-ACAD-7C4F-5102-31759A4D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D200D3-78AC-3AB1-3CA7-02256D7E7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18" y="1486603"/>
            <a:ext cx="5140866" cy="43106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All 20 lowest-paying job titles (e.g., Retail Sales Associate, Cashier) belong to the low-salary cluster.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What industries dominate the low-paying job titles?</a:t>
            </a:r>
            <a:endParaRPr lang="en-US" sz="1800">
              <a:solidFill>
                <a:schemeClr val="bg1"/>
              </a:solidFill>
            </a:endParaRPr>
          </a:p>
          <a:p>
            <a:pPr lvl="2"/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Retail, food service, and administrative roles (e.g., Retail Sales Associate, Fast Food Worker, Office Clerk).</a:t>
            </a:r>
            <a:endParaRPr lang="en-US" sz="1800">
              <a:solidFill>
                <a:schemeClr val="bg1"/>
              </a:solidFill>
            </a:endParaRPr>
          </a:p>
          <a:p>
            <a:pPr lvl="2"/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Why might Office Clerk have the highest average salary among low-paying jobs?</a:t>
            </a:r>
            <a:endParaRPr lang="en-US" sz="1800">
              <a:solidFill>
                <a:schemeClr val="bg1"/>
              </a:solidFill>
            </a:endParaRPr>
          </a:p>
          <a:p>
            <a:pPr lvl="2"/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Office Clerks may require more administrative skills and work in more stable office environments.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F3E8F-580A-BD53-633C-49E1C3CD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0446"/>
            <a:ext cx="5826386" cy="49244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AE8E32-5D70-89C0-F4FE-27151FA4A8A7}"/>
              </a:ext>
            </a:extLst>
          </p:cNvPr>
          <p:cNvSpPr txBox="1">
            <a:spLocks/>
          </p:cNvSpPr>
          <p:nvPr/>
        </p:nvSpPr>
        <p:spPr>
          <a:xfrm>
            <a:off x="838200" y="201939"/>
            <a:ext cx="10515600" cy="78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>
                <a:solidFill>
                  <a:schemeClr val="bg1"/>
                </a:solidFill>
                <a:latin typeface="Arial"/>
                <a:cs typeface="Arial"/>
              </a:rPr>
              <a:t>Low-Paying Job Salary Insights</a:t>
            </a:r>
            <a:r>
              <a:rPr lang="en-US" sz="3200">
                <a:solidFill>
                  <a:schemeClr val="bg1"/>
                </a:solidFill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1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B575-644F-062E-6E2A-462E2F8B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59514" cy="994259"/>
          </a:xfrm>
        </p:spPr>
        <p:txBody>
          <a:bodyPr/>
          <a:lstStyle/>
          <a:p>
            <a:r>
              <a:rPr lang="en-US" b="0">
                <a:solidFill>
                  <a:schemeClr val="bg1"/>
                </a:solidFill>
                <a:latin typeface="Arial"/>
                <a:cs typeface="Arial"/>
              </a:rPr>
              <a:t>High-Paying Job Analysis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5FBEA-4870-082A-7E17-4E80FA43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304"/>
            <a:ext cx="4794504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All top 20 high-paying job titles (e.g., Software Engineer, Data Scientist) belong to the high-salary cluster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Average salary range: $82,500–$82,750; Min: ~$60,000–$70,000; Max: ~$95,000–$105,000</a:t>
            </a:r>
          </a:p>
          <a:p>
            <a:pPr lvl="1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What types of skills are common among the top-paying job titles (e.g., Software Engineer, Data Scientist).?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Answer: Technical skills in software development, data analysis, and machine learning are prevalent.</a:t>
            </a:r>
            <a:endParaRPr lang="en-US">
              <a:solidFill>
                <a:schemeClr val="bg1"/>
              </a:solidFill>
            </a:endParaRPr>
          </a:p>
          <a:p>
            <a:pPr lvl="1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Why might Software Engineer have the highest average salary among the top 20?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Answer: High demand for software development skills and their critical role in tech industries.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BB33F-8BA6-FC67-97EE-5E3EA127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8</a:t>
            </a:fld>
            <a:endParaRPr lang="en-US" noProof="0"/>
          </a:p>
        </p:txBody>
      </p:sp>
      <p:pic>
        <p:nvPicPr>
          <p:cNvPr id="5" name="Picture 4" descr="A graph of blue and red lines&#10;&#10;AI-generated content may be incorrect.">
            <a:extLst>
              <a:ext uri="{FF2B5EF4-FFF2-40B4-BE49-F238E27FC236}">
                <a16:creationId xmlns:a16="http://schemas.microsoft.com/office/drawing/2014/main" id="{3150A897-8B84-3BDE-2B88-E823BB2E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20" y="1347304"/>
            <a:ext cx="5804942" cy="38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8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2CF31-C372-0BD2-1E58-0132B7ED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8F2BA-4F07-A5E2-5CF5-CD139DAB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CBCA53-CE47-2F79-DC8D-993E4351BD5E}"/>
              </a:ext>
            </a:extLst>
          </p:cNvPr>
          <p:cNvSpPr/>
          <p:nvPr/>
        </p:nvSpPr>
        <p:spPr>
          <a:xfrm>
            <a:off x="2112264" y="841247"/>
            <a:ext cx="9043416" cy="1246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>
                <a:solidFill>
                  <a:schemeClr val="tx1"/>
                </a:solidFill>
              </a:rPr>
              <a:t>Are there emerging jobs/skills that are becoming increasingly important?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B80F4-4F40-0334-58A6-5472B2B23AF5}"/>
              </a:ext>
            </a:extLst>
          </p:cNvPr>
          <p:cNvSpPr/>
          <p:nvPr/>
        </p:nvSpPr>
        <p:spPr>
          <a:xfrm>
            <a:off x="1091184" y="841248"/>
            <a:ext cx="957072" cy="1246495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5F03FF-8892-A25A-3BB8-0D2CF47A25C3}"/>
              </a:ext>
            </a:extLst>
          </p:cNvPr>
          <p:cNvSpPr/>
          <p:nvPr/>
        </p:nvSpPr>
        <p:spPr>
          <a:xfrm>
            <a:off x="2112264" y="2182505"/>
            <a:ext cx="9043416" cy="12464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What are the trends of salary insights?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B2D86-1E6C-21AF-928E-A006641F57BE}"/>
              </a:ext>
            </a:extLst>
          </p:cNvPr>
          <p:cNvSpPr/>
          <p:nvPr/>
        </p:nvSpPr>
        <p:spPr>
          <a:xfrm>
            <a:off x="1091184" y="2182506"/>
            <a:ext cx="957072" cy="1246495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F942A3-A67A-8A2B-E018-61FFAB9A0093}"/>
              </a:ext>
            </a:extLst>
          </p:cNvPr>
          <p:cNvSpPr/>
          <p:nvPr/>
        </p:nvSpPr>
        <p:spPr>
          <a:xfrm>
            <a:off x="2112264" y="3523763"/>
            <a:ext cx="9043416" cy="124649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What is the sentiment of job descriptions?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858E2-FC3F-FB40-7548-355BF289F08F}"/>
              </a:ext>
            </a:extLst>
          </p:cNvPr>
          <p:cNvSpPr/>
          <p:nvPr/>
        </p:nvSpPr>
        <p:spPr>
          <a:xfrm>
            <a:off x="1091184" y="3523764"/>
            <a:ext cx="957072" cy="1246495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EF0E8-4782-0D21-AE8A-AFFDC48F3897}"/>
              </a:ext>
            </a:extLst>
          </p:cNvPr>
          <p:cNvSpPr/>
          <p:nvPr/>
        </p:nvSpPr>
        <p:spPr>
          <a:xfrm>
            <a:off x="2112264" y="4865021"/>
            <a:ext cx="9043416" cy="124649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How can we summarize these job postings quickly?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40F58D-6FEA-CE70-87EC-835188F314D8}"/>
              </a:ext>
            </a:extLst>
          </p:cNvPr>
          <p:cNvSpPr/>
          <p:nvPr/>
        </p:nvSpPr>
        <p:spPr>
          <a:xfrm>
            <a:off x="1091184" y="4865022"/>
            <a:ext cx="957072" cy="1246495"/>
          </a:xfrm>
          <a:prstGeom prst="rect">
            <a:avLst/>
          </a:prstGeom>
          <a:solidFill>
            <a:srgbClr val="7030A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3F9E27-E7A0-7ACD-10AC-FF1CF3891564}"/>
              </a:ext>
            </a:extLst>
          </p:cNvPr>
          <p:cNvSpPr/>
          <p:nvPr/>
        </p:nvSpPr>
        <p:spPr>
          <a:xfrm>
            <a:off x="1091184" y="4865021"/>
            <a:ext cx="10064496" cy="1389475"/>
          </a:xfrm>
          <a:prstGeom prst="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88065-39F1-D478-0089-25837223F186}"/>
              </a:ext>
            </a:extLst>
          </p:cNvPr>
          <p:cNvSpPr/>
          <p:nvPr/>
        </p:nvSpPr>
        <p:spPr>
          <a:xfrm>
            <a:off x="1091184" y="841246"/>
            <a:ext cx="10064496" cy="2587754"/>
          </a:xfrm>
          <a:prstGeom prst="rect">
            <a:avLst/>
          </a:prstGeom>
          <a:solidFill>
            <a:schemeClr val="tx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3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DD087A-3273-4D74-8700-4C8E2BE507D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1946EF-A3EA-4ECB-8D9A-56C36FFF4075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Job Market Analysis -Group 1-</vt:lpstr>
      <vt:lpstr>Project Overview</vt:lpstr>
      <vt:lpstr>PowerPoint Presentation</vt:lpstr>
      <vt:lpstr>Exploring Skill, Jobs, and Qualifications Demands in Market</vt:lpstr>
      <vt:lpstr>Are there emerging jobs that are becoming increasingly important?</vt:lpstr>
      <vt:lpstr>PowerPoint Presentation</vt:lpstr>
      <vt:lpstr>PowerPoint Presentation</vt:lpstr>
      <vt:lpstr>High-Paying Job Analysis </vt:lpstr>
      <vt:lpstr>PowerPoint Presentation</vt:lpstr>
      <vt:lpstr>What is the sentiment of job descriptions? </vt:lpstr>
      <vt:lpstr>PowerPoint Presentation</vt:lpstr>
      <vt:lpstr>AI-Driven Job Description Intelligence</vt:lpstr>
      <vt:lpstr>Visual Insights from the NLP Pipeline</vt:lpstr>
      <vt:lpstr>Job Market Analysis Summary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Bollinger</dc:creator>
  <cp:revision>25</cp:revision>
  <dcterms:created xsi:type="dcterms:W3CDTF">2025-05-01T22:54:21Z</dcterms:created>
  <dcterms:modified xsi:type="dcterms:W3CDTF">2025-05-06T23:47:42Z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